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notesSlides/notesSlide4.xml" ContentType="application/vnd.openxmlformats-officedocument.presentationml.notesSlide+xml"/>
  <Override PartName="/ppt/embeddings/oleObject4.bin" ContentType="application/vnd.openxmlformats-officedocument.oleObject"/>
  <Override PartName="/ppt/notesSlides/notesSlide5.xml" ContentType="application/vnd.openxmlformats-officedocument.presentationml.notesSlide+xml"/>
  <Override PartName="/ppt/embeddings/oleObject5.bin" ContentType="application/vnd.openxmlformats-officedocument.oleObject"/>
  <Override PartName="/ppt/notesSlides/notesSlide6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7.xml" ContentType="application/vnd.openxmlformats-officedocument.presentationml.notesSlide+xml"/>
  <Override PartName="/ppt/embeddings/oleObject8.bin" ContentType="application/vnd.openxmlformats-officedocument.oleObject"/>
  <Override PartName="/ppt/notesSlides/notesSlide8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9.xml" ContentType="application/vnd.openxmlformats-officedocument.presentationml.notesSlide+xml"/>
  <Override PartName="/ppt/embeddings/oleObject14.bin" ContentType="application/vnd.openxmlformats-officedocument.oleObject"/>
  <Override PartName="/ppt/notesSlides/notesSlide10.xml" ContentType="application/vnd.openxmlformats-officedocument.presentationml.notesSlide+xml"/>
  <Override PartName="/ppt/embeddings/oleObject15.bin" ContentType="application/vnd.openxmlformats-officedocument.oleObject"/>
  <Override PartName="/ppt/notesSlides/notesSlide11.xml" ContentType="application/vnd.openxmlformats-officedocument.presentationml.notesSlide+xml"/>
  <Override PartName="/ppt/embeddings/oleObject1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8" r:id="rId2"/>
    <p:sldId id="313" r:id="rId3"/>
    <p:sldId id="308" r:id="rId4"/>
    <p:sldId id="280" r:id="rId5"/>
    <p:sldId id="311" r:id="rId6"/>
    <p:sldId id="307" r:id="rId7"/>
    <p:sldId id="312" r:id="rId8"/>
    <p:sldId id="322" r:id="rId9"/>
    <p:sldId id="309" r:id="rId10"/>
    <p:sldId id="314" r:id="rId11"/>
    <p:sldId id="295" r:id="rId12"/>
    <p:sldId id="323" r:id="rId13"/>
    <p:sldId id="310" r:id="rId14"/>
    <p:sldId id="320" r:id="rId15"/>
    <p:sldId id="319" r:id="rId16"/>
    <p:sldId id="317" r:id="rId17"/>
    <p:sldId id="321" r:id="rId18"/>
    <p:sldId id="318" r:id="rId19"/>
  </p:sldIdLst>
  <p:sldSz cx="9144000" cy="6858000" type="screen4x3"/>
  <p:notesSz cx="6858000" cy="92408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5" autoAdjust="0"/>
  </p:normalViewPr>
  <p:slideViewPr>
    <p:cSldViewPr>
      <p:cViewPr varScale="1">
        <p:scale>
          <a:sx n="129" d="100"/>
          <a:sy n="129" d="100"/>
        </p:scale>
        <p:origin x="-18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257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0775" y="693738"/>
            <a:ext cx="46180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89438"/>
            <a:ext cx="5486400" cy="4157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7288"/>
            <a:ext cx="2971800" cy="46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77288"/>
            <a:ext cx="2971800" cy="46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558580E-620E-CB48-85BC-3520C73261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1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CF4DD60-3C96-4C41-9F16-4E9845F210DB}" type="slidenum">
              <a:rPr lang="en-US"/>
              <a:pPr/>
              <a:t>1</a:t>
            </a:fld>
            <a:endParaRPr 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04DEDA6-2F57-5045-ACC1-7E9CD114B477}" type="slidenum">
              <a:rPr lang="en-US"/>
              <a:pPr/>
              <a:t>17</a:t>
            </a:fld>
            <a:endParaRPr 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95A57CE-DA6C-410E-9BFF-BF4FD86D48CC}" type="slidenum">
              <a:rPr lang="en-US">
                <a:solidFill>
                  <a:prstClr val="black"/>
                </a:solidFill>
              </a:rPr>
              <a:pPr eaLnBrk="1" hangingPunct="1"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F9EF6C-5B0E-7B4B-BFCD-097DCA7ADA47}" type="slidenum">
              <a:rPr lang="en-US"/>
              <a:pPr/>
              <a:t>4</a:t>
            </a:fld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F9EF6C-5B0E-7B4B-BFCD-097DCA7ADA47}" type="slidenum">
              <a:rPr lang="en-US"/>
              <a:pPr/>
              <a:t>5</a:t>
            </a:fld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0FDC18-7608-8E42-8ACD-792D97D41FC2}" type="slidenum">
              <a:rPr lang="en-US"/>
              <a:pPr/>
              <a:t>6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F9EF6C-5B0E-7B4B-BFCD-097DCA7ADA47}" type="slidenum">
              <a:rPr lang="en-US"/>
              <a:pPr/>
              <a:t>7</a:t>
            </a:fld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F9EF6C-5B0E-7B4B-BFCD-097DCA7ADA47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04DEDA6-2F57-5045-ACC1-7E9CD114B477}" type="slidenum">
              <a:rPr lang="en-US"/>
              <a:pPr/>
              <a:t>10</a:t>
            </a:fld>
            <a:endParaRPr 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82F7891-D6BA-CB4C-A992-38278BC48A65}" type="slidenum">
              <a:rPr lang="en-US"/>
              <a:pPr/>
              <a:t>11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04DEDA6-2F57-5045-ACC1-7E9CD114B477}" type="slidenum">
              <a:rPr lang="en-US"/>
              <a:pPr/>
              <a:t>16</a:t>
            </a:fld>
            <a:endParaRPr 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16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16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40386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43300"/>
            <a:ext cx="40386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430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40386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43300"/>
            <a:ext cx="40386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430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Text Box 11"/>
          <p:cNvSpPr txBox="1">
            <a:spLocks noChangeArrowheads="1"/>
          </p:cNvSpPr>
          <p:nvPr userDrawn="1"/>
        </p:nvSpPr>
        <p:spPr bwMode="auto">
          <a:xfrm>
            <a:off x="6934200" y="6019800"/>
            <a:ext cx="2209800" cy="730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1400" b="1" smtClean="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rPr>
              <a:t>Managing </a:t>
            </a:r>
            <a:br>
              <a:rPr lang="en-US" sz="1400" b="1" smtClean="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rPr>
            </a:br>
            <a:r>
              <a:rPr lang="en-US" sz="1400" b="1" smtClean="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rPr>
              <a:t>Across </a:t>
            </a:r>
            <a:br>
              <a:rPr lang="en-US" sz="1400" b="1" smtClean="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rPr>
            </a:br>
            <a:r>
              <a:rPr lang="en-US" sz="1400" b="1" smtClean="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rPr>
              <a:t>Boundaries</a:t>
            </a:r>
          </a:p>
        </p:txBody>
      </p:sp>
      <p:pic>
        <p:nvPicPr>
          <p:cNvPr id="1029" name="Picture 13" descr="PPT Background - Over Slide 12"/>
          <p:cNvPicPr>
            <a:picLocks noChangeAspect="1" noChangeArrowheads="1"/>
          </p:cNvPicPr>
          <p:nvPr userDrawn="1"/>
        </p:nvPicPr>
        <p:blipFill>
          <a:blip r:embed="rId16"/>
          <a:srcRect t="85556"/>
          <a:stretch>
            <a:fillRect/>
          </a:stretch>
        </p:blipFill>
        <p:spPr bwMode="auto">
          <a:xfrm>
            <a:off x="0" y="58674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4.png"/><Relationship Id="rId5" Type="http://schemas.openxmlformats.org/officeDocument/2006/relationships/image" Target="../media/image11.jpe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4.png"/><Relationship Id="rId5" Type="http://schemas.openxmlformats.org/officeDocument/2006/relationships/image" Target="../media/image12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4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4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13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4.png"/><Relationship Id="rId5" Type="http://schemas.openxmlformats.org/officeDocument/2006/relationships/image" Target="../media/image1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876800" y="3733800"/>
            <a:ext cx="4114800" cy="18288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dirty="0" smtClean="0">
                <a:latin typeface="Garamond" pitchFamily="18" charset="0"/>
                <a:ea typeface="+mn-ea"/>
                <a:cs typeface="+mn-cs"/>
                <a:sym typeface="0"/>
              </a:rPr>
              <a:t>Richard Cronin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dirty="0" smtClean="0">
                <a:latin typeface="Garamond" pitchFamily="18" charset="0"/>
                <a:ea typeface="+mn-ea"/>
                <a:cs typeface="+mn-cs"/>
                <a:sym typeface="0"/>
              </a:rPr>
              <a:t>Zachary Dubel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en-US" sz="2400" b="1" dirty="0" smtClean="0">
              <a:latin typeface="Garamond" pitchFamily="18" charset="0"/>
              <a:ea typeface="+mn-ea"/>
              <a:cs typeface="+mn-cs"/>
              <a:sym typeface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dirty="0" smtClean="0">
                <a:latin typeface="Garamond" pitchFamily="18" charset="0"/>
                <a:ea typeface="+mn-ea"/>
                <a:cs typeface="+mn-cs"/>
                <a:sym typeface="0"/>
              </a:rPr>
              <a:t>Stimson Center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dirty="0" smtClean="0">
                <a:latin typeface="Garamond" pitchFamily="18" charset="0"/>
                <a:ea typeface="+mn-ea"/>
                <a:cs typeface="+mn-cs"/>
                <a:sym typeface="0"/>
              </a:rPr>
              <a:t>Washington, D.C.</a:t>
            </a:r>
          </a:p>
        </p:txBody>
      </p:sp>
      <p:sp>
        <p:nvSpPr>
          <p:cNvPr id="2051" name="AutoShape 6" descr="9k="/>
          <p:cNvSpPr>
            <a:spLocks noChangeAspect="1" noChangeArrowheads="1"/>
          </p:cNvSpPr>
          <p:nvPr/>
        </p:nvSpPr>
        <p:spPr bwMode="auto">
          <a:xfrm>
            <a:off x="3429000" y="2057400"/>
            <a:ext cx="20478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8" descr="9k="/>
          <p:cNvSpPr>
            <a:spLocks noChangeAspect="1" noChangeArrowheads="1"/>
          </p:cNvSpPr>
          <p:nvPr/>
        </p:nvSpPr>
        <p:spPr bwMode="auto">
          <a:xfrm>
            <a:off x="5334000" y="2514600"/>
            <a:ext cx="20478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4800600" y="152400"/>
            <a:ext cx="4343400" cy="320040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+mn-ea"/>
                <a:cs typeface="+mn-cs"/>
              </a:rPr>
              <a:t>Water Security and Development in the Mekong River Basin:  Old Dreams, New Dangers</a:t>
            </a:r>
          </a:p>
          <a:p>
            <a:pPr algn="ctr">
              <a:defRPr/>
            </a:pP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schemeClr val="tx2"/>
                </a:solidFill>
                <a:latin typeface="Garamond" charset="0"/>
                <a:ea typeface="+mn-ea"/>
                <a:cs typeface="+mn-cs"/>
              </a:rPr>
              <a:t>Prepared for Teaching Water Workshop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chemeClr val="tx2"/>
                </a:solidFill>
                <a:latin typeface="Garamond" charset="0"/>
                <a:ea typeface="+mn-ea"/>
                <a:cs typeface="+mn-cs"/>
              </a:rPr>
              <a:t>Harvard University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chemeClr val="tx2"/>
                </a:solidFill>
                <a:latin typeface="Garamond" charset="0"/>
                <a:ea typeface="+mn-ea"/>
                <a:cs typeface="+mn-cs"/>
              </a:rPr>
              <a:t>August 5-8, 2013</a:t>
            </a:r>
            <a:endParaRPr lang="en-US" sz="2000" b="1" dirty="0">
              <a:solidFill>
                <a:schemeClr val="tx2"/>
              </a:solidFill>
              <a:latin typeface="Garamond" charset="0"/>
              <a:ea typeface="+mn-ea"/>
              <a:cs typeface="+mn-cs"/>
            </a:endParaRPr>
          </a:p>
        </p:txBody>
      </p:sp>
      <p:sp>
        <p:nvSpPr>
          <p:cNvPr id="2054" name="Rectangle 17"/>
          <p:cNvSpPr>
            <a:spLocks noChangeArrowheads="1"/>
          </p:cNvSpPr>
          <p:nvPr/>
        </p:nvSpPr>
        <p:spPr bwMode="auto">
          <a:xfrm>
            <a:off x="4724400" y="0"/>
            <a:ext cx="76200" cy="5867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5" name="Picture 18" descr="mekong_reg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307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1440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5" name="Photo Editor Photo" r:id="rId4" imgW="6095238" imgH="4571429" progId="">
                  <p:embed/>
                </p:oleObj>
              </mc:Choice>
              <mc:Fallback>
                <p:oleObj name="Photo Editor Photo" r:id="rId4" imgW="6095238" imgH="457142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70000" contrast="-34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371"/>
            <a:ext cx="8229600" cy="589230"/>
          </a:xfrm>
        </p:spPr>
        <p:txBody>
          <a:bodyPr/>
          <a:lstStyle/>
          <a:p>
            <a:pPr eaLnBrk="1" hangingPunct="1">
              <a:buSzPct val="100000"/>
              <a:defRPr/>
            </a:pPr>
            <a:r>
              <a:rPr lang="en-US" dirty="0" smtClean="0">
                <a:latin typeface="Garamond"/>
                <a:ea typeface="+mj-ea"/>
                <a:cs typeface="Garamond"/>
              </a:rPr>
              <a:t>High Risks and Uncertainties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685800"/>
            <a:ext cx="7848600" cy="4495800"/>
          </a:xfrm>
        </p:spPr>
        <p:txBody>
          <a:bodyPr/>
          <a:lstStyle/>
          <a:p>
            <a:pPr eaLnBrk="1" hangingPunct="1">
              <a:buFont typeface="Wingdings" charset="2"/>
              <a:buChar char="§"/>
            </a:pPr>
            <a:r>
              <a:rPr lang="en-US" b="1" dirty="0">
                <a:latin typeface="Garamond" charset="0"/>
              </a:rPr>
              <a:t>Severe</a:t>
            </a:r>
            <a:r>
              <a:rPr lang="en-US" b="1" dirty="0" smtClean="0">
                <a:latin typeface="Garamond" charset="0"/>
              </a:rPr>
              <a:t> Impact </a:t>
            </a:r>
            <a:r>
              <a:rPr lang="en-US" b="1" dirty="0">
                <a:latin typeface="Garamond" charset="0"/>
              </a:rPr>
              <a:t>on</a:t>
            </a:r>
            <a:r>
              <a:rPr lang="en-US" b="1" dirty="0" smtClean="0">
                <a:latin typeface="Garamond" charset="0"/>
              </a:rPr>
              <a:t> Hydrological Cycle</a:t>
            </a:r>
            <a:r>
              <a:rPr lang="en-US" b="1" dirty="0">
                <a:latin typeface="Garamond" charset="0"/>
              </a:rPr>
              <a:t>,</a:t>
            </a:r>
            <a:r>
              <a:rPr lang="en-US" b="1" dirty="0" smtClean="0">
                <a:latin typeface="Garamond" charset="0"/>
              </a:rPr>
              <a:t> Silt Transfer</a:t>
            </a:r>
            <a:r>
              <a:rPr lang="en-US" b="1" dirty="0">
                <a:latin typeface="Garamond" charset="0"/>
              </a:rPr>
              <a:t>,</a:t>
            </a:r>
            <a:r>
              <a:rPr lang="en-US" b="1" dirty="0" smtClean="0">
                <a:latin typeface="Garamond" charset="0"/>
              </a:rPr>
              <a:t> Spawning Migration</a:t>
            </a:r>
            <a:r>
              <a:rPr lang="en-US" b="1" dirty="0">
                <a:latin typeface="Garamond" charset="0"/>
              </a:rPr>
              <a:t>,</a:t>
            </a:r>
            <a:r>
              <a:rPr lang="en-US" b="1" dirty="0" smtClean="0">
                <a:latin typeface="Garamond" charset="0"/>
              </a:rPr>
              <a:t> &amp; Agriculture</a:t>
            </a:r>
          </a:p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Financial Viability Depends on China to Release Stored Water During Dry Season</a:t>
            </a:r>
          </a:p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Serious Uncertainties—Climate Change</a:t>
            </a:r>
            <a:r>
              <a:rPr lang="en-US" b="1" dirty="0">
                <a:latin typeface="Garamond" charset="0"/>
              </a:rPr>
              <a:t>, China’s</a:t>
            </a:r>
            <a:r>
              <a:rPr lang="en-US" b="1" dirty="0" smtClean="0">
                <a:latin typeface="Garamond" charset="0"/>
              </a:rPr>
              <a:t> Growing Water Shortage and its Refusal </a:t>
            </a:r>
            <a:r>
              <a:rPr lang="en-US" b="1" dirty="0">
                <a:latin typeface="Garamond" charset="0"/>
              </a:rPr>
              <a:t>to</a:t>
            </a:r>
            <a:r>
              <a:rPr lang="en-US" b="1" dirty="0" smtClean="0">
                <a:latin typeface="Garamond" charset="0"/>
              </a:rPr>
              <a:t> Share Data</a:t>
            </a:r>
          </a:p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Major Threat to Future </a:t>
            </a:r>
            <a:r>
              <a:rPr lang="en-US" b="1" dirty="0">
                <a:latin typeface="Garamond" charset="0"/>
              </a:rPr>
              <a:t>of MRC &amp;</a:t>
            </a:r>
            <a:r>
              <a:rPr lang="en-US" b="1" dirty="0" smtClean="0">
                <a:latin typeface="Garamond" charset="0"/>
              </a:rPr>
              <a:t> Treaty Commitment </a:t>
            </a:r>
            <a:r>
              <a:rPr lang="en-US" b="1" dirty="0">
                <a:latin typeface="Garamond" charset="0"/>
              </a:rPr>
              <a:t>to</a:t>
            </a:r>
            <a:r>
              <a:rPr lang="en-US" b="1" dirty="0" smtClean="0">
                <a:latin typeface="Garamond" charset="0"/>
              </a:rPr>
              <a:t> Cooperative Water Management</a:t>
            </a:r>
            <a:endParaRPr lang="en-US" sz="2400" b="1" dirty="0">
              <a:latin typeface="Garamond" charset="0"/>
            </a:endParaRPr>
          </a:p>
          <a:p>
            <a:pPr eaLnBrk="1" hangingPunct="1">
              <a:buFont typeface="Wingdings" charset="2"/>
              <a:buChar char="§"/>
            </a:pPr>
            <a:endParaRPr lang="en-US" sz="2400" b="1" dirty="0"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1440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Photo Editor Photo" r:id="rId4" imgW="6095238" imgH="4571429" progId="">
                  <p:embed/>
                </p:oleObj>
              </mc:Choice>
              <mc:Fallback>
                <p:oleObj name="Photo Editor Photo" r:id="rId4" imgW="6095238" imgH="457142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70000" contrast="-34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868363"/>
          </a:xfrm>
        </p:spPr>
        <p:txBody>
          <a:bodyPr/>
          <a:lstStyle/>
          <a:p>
            <a:pPr eaLnBrk="1" hangingPunct="1"/>
            <a:r>
              <a:rPr lang="en-US" dirty="0">
                <a:latin typeface="Garamond" charset="0"/>
              </a:rPr>
              <a:t>Example of </a:t>
            </a:r>
            <a:r>
              <a:rPr lang="en-US" dirty="0" smtClean="0">
                <a:latin typeface="Garamond" charset="0"/>
              </a:rPr>
              <a:t>Risks: </a:t>
            </a:r>
            <a:r>
              <a:rPr lang="en-US" dirty="0">
                <a:latin typeface="Garamond" charset="0"/>
              </a:rPr>
              <a:t>Laos’ Xayaburi Dam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7848600" cy="4343400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32-Meter High,  1,285 MW “Run-of-River</a:t>
            </a:r>
            <a:r>
              <a:rPr lang="en-US" b="1" dirty="0">
                <a:latin typeface="Garamond" charset="0"/>
              </a:rPr>
              <a:t>” </a:t>
            </a:r>
            <a:r>
              <a:rPr lang="en-US" b="1" dirty="0" smtClean="0">
                <a:latin typeface="Garamond" charset="0"/>
              </a:rPr>
              <a:t>Dam </a:t>
            </a:r>
            <a:r>
              <a:rPr lang="en-US" b="1" dirty="0">
                <a:latin typeface="Garamond" charset="0"/>
              </a:rPr>
              <a:t>T</a:t>
            </a:r>
            <a:r>
              <a:rPr lang="en-US" b="1" dirty="0" smtClean="0">
                <a:latin typeface="Garamond" charset="0"/>
              </a:rPr>
              <a:t>outed </a:t>
            </a:r>
            <a:r>
              <a:rPr lang="en-US" b="1" dirty="0">
                <a:latin typeface="Garamond" charset="0"/>
              </a:rPr>
              <a:t>as </a:t>
            </a:r>
            <a:r>
              <a:rPr lang="en-US" b="1" dirty="0" smtClean="0">
                <a:latin typeface="Garamond" charset="0"/>
              </a:rPr>
              <a:t>“Transparent</a:t>
            </a:r>
            <a:r>
              <a:rPr lang="en-US" b="1" dirty="0">
                <a:latin typeface="Garamond" charset="0"/>
              </a:rPr>
              <a:t>” but </a:t>
            </a:r>
            <a:r>
              <a:rPr lang="en-US" b="1" dirty="0" smtClean="0">
                <a:latin typeface="Garamond" charset="0"/>
              </a:rPr>
              <a:t>no Transboundary Environmental Impact Assessment to Validate</a:t>
            </a:r>
          </a:p>
          <a:p>
            <a:pPr>
              <a:buFont typeface="Wingdings" charset="2"/>
              <a:buChar char="§"/>
            </a:pPr>
            <a:r>
              <a:rPr lang="en-US" b="1" dirty="0">
                <a:latin typeface="Garamond" charset="0"/>
              </a:rPr>
              <a:t>First Failed Test of MRC’s Review Protocol</a:t>
            </a:r>
          </a:p>
          <a:p>
            <a:pPr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Going Ahead Despite </a:t>
            </a:r>
            <a:r>
              <a:rPr lang="en-US" b="1" dirty="0">
                <a:latin typeface="Garamond" charset="0"/>
              </a:rPr>
              <a:t>L</a:t>
            </a:r>
            <a:r>
              <a:rPr lang="en-US" b="1" dirty="0" smtClean="0">
                <a:latin typeface="Garamond" charset="0"/>
              </a:rPr>
              <a:t>ack </a:t>
            </a:r>
            <a:r>
              <a:rPr lang="en-US" b="1" dirty="0">
                <a:latin typeface="Garamond" charset="0"/>
              </a:rPr>
              <a:t>of </a:t>
            </a:r>
            <a:r>
              <a:rPr lang="en-US" b="1" dirty="0" smtClean="0">
                <a:latin typeface="Garamond" charset="0"/>
              </a:rPr>
              <a:t>“Acceptance</a:t>
            </a:r>
            <a:r>
              <a:rPr lang="en-US" b="1" dirty="0">
                <a:latin typeface="Garamond" charset="0"/>
              </a:rPr>
              <a:t>” </a:t>
            </a:r>
            <a:r>
              <a:rPr lang="en-US" b="1" dirty="0" smtClean="0">
                <a:latin typeface="Garamond" charset="0"/>
              </a:rPr>
              <a:t>by Neighbors</a:t>
            </a:r>
          </a:p>
          <a:p>
            <a:pPr>
              <a:buFont typeface="Wingdings" charset="2"/>
              <a:buChar char="§"/>
            </a:pPr>
            <a:r>
              <a:rPr lang="en-US" b="1" dirty="0">
                <a:latin typeface="Garamond" charset="0"/>
              </a:rPr>
              <a:t>Regional Tensions High, Issues </a:t>
            </a:r>
            <a:r>
              <a:rPr lang="en-US" b="1" dirty="0" smtClean="0">
                <a:latin typeface="Garamond" charset="0"/>
              </a:rPr>
              <a:t>Unresolved </a:t>
            </a:r>
          </a:p>
          <a:p>
            <a:pPr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How Laos Handles Next Projects May Make or Break MRC &amp; Cooperative Water Development</a:t>
            </a:r>
            <a:endParaRPr lang="en-US" b="1" dirty="0">
              <a:latin typeface="Garamond" charset="0"/>
            </a:endParaRPr>
          </a:p>
          <a:p>
            <a:pPr eaLnBrk="1" hangingPunct="1">
              <a:buFontTx/>
              <a:buNone/>
            </a:pPr>
            <a:endParaRPr lang="en-US" sz="2400" b="1" dirty="0"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7"/>
          <p:cNvGraphicFramePr>
            <a:graphicFrameLocks noChangeAspect="1"/>
          </p:cNvGraphicFramePr>
          <p:nvPr/>
        </p:nvGraphicFramePr>
        <p:xfrm>
          <a:off x="0" y="0"/>
          <a:ext cx="91440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9" name="Photo Editor Photo" r:id="rId3" imgW="6095238" imgH="4571429" progId="">
                  <p:embed/>
                </p:oleObj>
              </mc:Choice>
              <mc:Fallback>
                <p:oleObj name="Photo Editor Photo" r:id="rId3" imgW="6095238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-34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152400"/>
            <a:ext cx="8229600" cy="63976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The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Xayaburi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 Dam Site (October 2012)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27652" name="Picture 2" descr="http://farm8.staticflickr.com/7134/8159586736_66058d1ded_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857250"/>
            <a:ext cx="6513513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57400" y="6257925"/>
            <a:ext cx="51054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Source: International Rivers</a:t>
            </a:r>
          </a:p>
        </p:txBody>
      </p:sp>
    </p:spTree>
    <p:extLst>
      <p:ext uri="{BB962C8B-B14F-4D97-AF65-F5344CB8AC3E}">
        <p14:creationId xmlns:p14="http://schemas.microsoft.com/office/powerpoint/2010/main" val="2863930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1"/>
          <p:cNvGraphicFramePr>
            <a:graphicFrameLocks noChangeAspect="1"/>
          </p:cNvGraphicFramePr>
          <p:nvPr/>
        </p:nvGraphicFramePr>
        <p:xfrm>
          <a:off x="0" y="0"/>
          <a:ext cx="91440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Photo Editor Photo" r:id="rId3" imgW="6095238" imgH="4571429" progId="">
                  <p:embed/>
                </p:oleObj>
              </mc:Choice>
              <mc:Fallback>
                <p:oleObj name="Photo Editor Photo" r:id="rId3" imgW="6095238" imgH="4571429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-34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0999" y="152400"/>
            <a:ext cx="8345431" cy="553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62000" y="4953000"/>
            <a:ext cx="7620000" cy="106680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314450" y="5808663"/>
            <a:ext cx="6096000" cy="106680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1600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+mn-ea"/>
                <a:cs typeface="+mn-cs"/>
              </a:rPr>
              <a:t>Source: MRC SEA of Mekong Hydropower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0" y="0"/>
          <a:ext cx="91440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0" name="Photo Editor Photo" r:id="rId3" imgW="6095238" imgH="4571429" progId="">
                  <p:embed/>
                </p:oleObj>
              </mc:Choice>
              <mc:Fallback>
                <p:oleObj name="Photo Editor Photo" r:id="rId3" imgW="6095238" imgH="457142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-34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639763"/>
          </a:xfrm>
        </p:spPr>
        <p:txBody>
          <a:bodyPr/>
          <a:lstStyle/>
          <a:p>
            <a:r>
              <a:rPr lang="en-US" dirty="0" smtClean="0">
                <a:latin typeface="Garamond" charset="0"/>
              </a:rPr>
              <a:t>Some Possible Goals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066800"/>
            <a:ext cx="8686800" cy="5105400"/>
          </a:xfrm>
        </p:spPr>
        <p:txBody>
          <a:bodyPr/>
          <a:lstStyle/>
          <a:p>
            <a:pPr lvl="1">
              <a:buFont typeface="Wingdings" charset="2"/>
              <a:buChar char="§"/>
              <a:defRPr/>
            </a:pPr>
            <a:r>
              <a:rPr lang="en-US" sz="2800" b="1" dirty="0" smtClean="0">
                <a:latin typeface="Garamond"/>
                <a:cs typeface="Garamond"/>
              </a:rPr>
              <a:t>Initiate Necessary Studies to Optimize Regional Approach and Identify Best Dam Locations 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2800" b="1" dirty="0" smtClean="0">
                <a:latin typeface="Garamond"/>
                <a:cs typeface="Garamond"/>
              </a:rPr>
              <a:t>Focus Dam Construction as High Up Mainstream as Possible (Least Impact on Fisheries)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2800" b="1" dirty="0" smtClean="0">
                <a:latin typeface="Garamond"/>
                <a:cs typeface="Garamond"/>
              </a:rPr>
              <a:t>Regional Conservation Measures to Reduce Demand</a:t>
            </a:r>
            <a:r>
              <a:rPr lang="en-US" sz="2800" b="1" dirty="0" smtClean="0">
                <a:latin typeface="Garamond" charset="0"/>
              </a:rPr>
              <a:t>—</a:t>
            </a:r>
            <a:r>
              <a:rPr lang="en-US" sz="2800" b="1" dirty="0" smtClean="0">
                <a:latin typeface="Garamond"/>
                <a:cs typeface="Garamond"/>
              </a:rPr>
              <a:t>Especially Thailand, the Largest Electrical Consumer </a:t>
            </a:r>
            <a:r>
              <a:rPr lang="en-US" sz="2800" b="1" dirty="0" smtClean="0">
                <a:latin typeface="Garamond" charset="0"/>
              </a:rPr>
              <a:t>Country in the LMB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  <a:p>
            <a:pPr lvl="1">
              <a:buFont typeface="Wingdings" charset="2"/>
              <a:buChar char="§"/>
              <a:defRPr/>
            </a:pPr>
            <a:r>
              <a:rPr lang="en-US" sz="2800" b="1" dirty="0" smtClean="0">
                <a:latin typeface="Garamond"/>
                <a:cs typeface="Garamond"/>
              </a:rPr>
              <a:t>Reconcile Competing National Interests via Shared </a:t>
            </a:r>
            <a:r>
              <a:rPr lang="en-US" sz="2800" b="1" dirty="0" err="1" smtClean="0">
                <a:latin typeface="Garamond"/>
                <a:cs typeface="Garamond"/>
              </a:rPr>
              <a:t>Subregional</a:t>
            </a:r>
            <a:r>
              <a:rPr lang="en-US" sz="2800" b="1" dirty="0" smtClean="0">
                <a:latin typeface="Garamond"/>
                <a:cs typeface="Garamond"/>
              </a:rPr>
              <a:t> Power Grid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5"/>
          <p:cNvGraphicFramePr>
            <a:graphicFrameLocks noChangeAspect="1"/>
          </p:cNvGraphicFramePr>
          <p:nvPr/>
        </p:nvGraphicFramePr>
        <p:xfrm>
          <a:off x="0" y="0"/>
          <a:ext cx="91440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6" name="Photo Editor Photo" r:id="rId3" imgW="6095238" imgH="4571429" progId="">
                  <p:embed/>
                </p:oleObj>
              </mc:Choice>
              <mc:Fallback>
                <p:oleObj name="Photo Editor Photo" r:id="rId3" imgW="6095238" imgH="457142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-34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39763"/>
          </a:xfrm>
        </p:spPr>
        <p:txBody>
          <a:bodyPr/>
          <a:lstStyle/>
          <a:p>
            <a:r>
              <a:rPr lang="en-US" dirty="0" smtClean="0">
                <a:latin typeface="Garamond" pitchFamily="18" charset="0"/>
              </a:rPr>
              <a:t>Political Obstacles to Cooperation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990600"/>
            <a:ext cx="8229600" cy="4800600"/>
          </a:xfrm>
        </p:spPr>
        <p:txBody>
          <a:bodyPr/>
          <a:lstStyle/>
          <a:p>
            <a:pPr>
              <a:buFont typeface="Wingdings" charset="2"/>
              <a:buChar char="§"/>
              <a:defRPr/>
            </a:pPr>
            <a:r>
              <a:rPr lang="en-US" b="1" dirty="0" smtClean="0">
                <a:latin typeface="Garamond" pitchFamily="18" charset="0"/>
              </a:rPr>
              <a:t>Differing Perceptions of National </a:t>
            </a:r>
            <a:r>
              <a:rPr lang="en-US" b="1" dirty="0">
                <a:latin typeface="Garamond" pitchFamily="18" charset="0"/>
              </a:rPr>
              <a:t>I</a:t>
            </a:r>
            <a:r>
              <a:rPr lang="en-US" b="1" dirty="0" smtClean="0">
                <a:latin typeface="Garamond" pitchFamily="18" charset="0"/>
              </a:rPr>
              <a:t>nterests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b="1" dirty="0" smtClean="0">
                <a:latin typeface="Garamond" pitchFamily="18" charset="0"/>
              </a:rPr>
              <a:t>Laos: </a:t>
            </a:r>
            <a:r>
              <a:rPr lang="en-US" b="1" dirty="0">
                <a:latin typeface="Garamond" pitchFamily="18" charset="0"/>
              </a:rPr>
              <a:t>Revenue </a:t>
            </a:r>
            <a:r>
              <a:rPr lang="en-US" b="1" dirty="0" smtClean="0">
                <a:latin typeface="Garamond" pitchFamily="18" charset="0"/>
              </a:rPr>
              <a:t>Focused—“Battery of Southeast Asia” 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b="1" dirty="0" smtClean="0">
                <a:latin typeface="Garamond" pitchFamily="18" charset="0"/>
              </a:rPr>
              <a:t>Thailand—Energy Diversification/Structural Incentives for State Electrical Utility to Over Invest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b="1" dirty="0" smtClean="0">
                <a:latin typeface="Garamond" pitchFamily="18" charset="0"/>
              </a:rPr>
              <a:t>Cambodia—Inadequate/High Cost Thermal Power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b="1" dirty="0" smtClean="0">
                <a:latin typeface="Garamond" pitchFamily="18" charset="0"/>
              </a:rPr>
              <a:t>Vietnam—Concerns About Delta but Also Fast Growing Power Demand</a:t>
            </a:r>
          </a:p>
          <a:p>
            <a:pPr>
              <a:buFont typeface="Wingdings" charset="2"/>
              <a:buChar char="§"/>
              <a:defRPr/>
            </a:pPr>
            <a:r>
              <a:rPr lang="en-US" b="1" dirty="0" smtClean="0">
                <a:latin typeface="Garamond" pitchFamily="18" charset="0"/>
              </a:rPr>
              <a:t>Transboundary “Winners” and “Losers” </a:t>
            </a:r>
          </a:p>
          <a:p>
            <a:pPr>
              <a:buFont typeface="Wingdings" charset="2"/>
              <a:buChar char="§"/>
              <a:defRPr/>
            </a:pPr>
            <a:r>
              <a:rPr lang="en-US" b="1" dirty="0" smtClean="0">
                <a:latin typeface="Garamond" pitchFamily="18" charset="0"/>
              </a:rPr>
              <a:t>Powerful stakeholder interests</a:t>
            </a:r>
          </a:p>
          <a:p>
            <a:pPr>
              <a:buFont typeface="Wingdings" charset="2"/>
              <a:buChar char="§"/>
              <a:defRPr/>
            </a:pPr>
            <a:r>
              <a:rPr lang="en-US" b="1" dirty="0" smtClean="0">
                <a:latin typeface="Garamond" pitchFamily="18" charset="0"/>
              </a:rPr>
              <a:t>Endemic Corruption</a:t>
            </a:r>
          </a:p>
        </p:txBody>
      </p:sp>
    </p:spTree>
    <p:extLst>
      <p:ext uri="{BB962C8B-B14F-4D97-AF65-F5344CB8AC3E}">
        <p14:creationId xmlns:p14="http://schemas.microsoft.com/office/powerpoint/2010/main" val="404351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48944087"/>
              </p:ext>
            </p:extLst>
          </p:nvPr>
        </p:nvGraphicFramePr>
        <p:xfrm>
          <a:off x="0" y="0"/>
          <a:ext cx="91440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1" name="Photo Editor Photo" r:id="rId4" imgW="6095238" imgH="4571429" progId="">
                  <p:embed/>
                </p:oleObj>
              </mc:Choice>
              <mc:Fallback>
                <p:oleObj name="Photo Editor Photo" r:id="rId4" imgW="6095238" imgH="457142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70000" contrast="-34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1"/>
            <a:ext cx="8229600" cy="685800"/>
          </a:xfrm>
        </p:spPr>
        <p:txBody>
          <a:bodyPr/>
          <a:lstStyle/>
          <a:p>
            <a:pPr eaLnBrk="1" hangingPunct="1">
              <a:buSzPct val="100000"/>
              <a:defRPr/>
            </a:pPr>
            <a:r>
              <a:rPr lang="en-US" dirty="0" smtClean="0">
                <a:latin typeface="Garamond"/>
                <a:ea typeface="+mj-ea"/>
                <a:cs typeface="Garamond"/>
              </a:rPr>
              <a:t>Last Chance to Avoid Catastrop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+mj-ea"/>
                <a:cs typeface="Garamond"/>
              </a:rPr>
              <a:t>he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7848600" cy="4343400"/>
          </a:xfrm>
        </p:spPr>
        <p:txBody>
          <a:bodyPr/>
          <a:lstStyle/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Laos Must Follow MRC’s PNPCA Protocol for All New Projects</a:t>
            </a:r>
          </a:p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Highest Level Political Engagement on An Agreed “Mekong Standard” for Maximum Acceptable Transboundary Impact</a:t>
            </a:r>
          </a:p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Engagement by Multilateral Banks, US and other Donors to Support Regional Electrical Grid</a:t>
            </a:r>
          </a:p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Objective: Fewest Dams in Least Destructive Places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1440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0" name="Photo Editor Photo" r:id="rId4" imgW="6095238" imgH="4571429" progId="">
                  <p:embed/>
                </p:oleObj>
              </mc:Choice>
              <mc:Fallback>
                <p:oleObj name="Photo Editor Photo" r:id="rId4" imgW="6095238" imgH="457142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70000" contrast="-34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/>
          <a:lstStyle/>
          <a:p>
            <a:pPr eaLnBrk="1" hangingPunct="1">
              <a:buSzPct val="100000"/>
              <a:defRPr/>
            </a:pPr>
            <a:r>
              <a:rPr lang="en-US" dirty="0" smtClean="0">
                <a:latin typeface="Garamond"/>
                <a:ea typeface="+mj-ea"/>
                <a:cs typeface="Garamond"/>
              </a:rPr>
              <a:t>Concluding Thoughts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685800"/>
            <a:ext cx="7848600" cy="4648200"/>
          </a:xfrm>
        </p:spPr>
        <p:txBody>
          <a:bodyPr/>
          <a:lstStyle/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Two Dominant Realities—Transboundary River and “Iron Law” of Water-Food-Energy Nexus</a:t>
            </a:r>
          </a:p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Scientifically </a:t>
            </a:r>
            <a:r>
              <a:rPr lang="en-US" b="1" dirty="0">
                <a:latin typeface="Garamond" charset="0"/>
              </a:rPr>
              <a:t>and Politically Realistic </a:t>
            </a:r>
            <a:r>
              <a:rPr lang="en-US" b="1" dirty="0" smtClean="0">
                <a:latin typeface="Garamond" charset="0"/>
              </a:rPr>
              <a:t>Tradeoffs Required to Minimize “Winners” and “Losers”</a:t>
            </a:r>
          </a:p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“</a:t>
            </a:r>
            <a:r>
              <a:rPr lang="en-US" b="1" dirty="0">
                <a:latin typeface="Garamond" charset="0"/>
              </a:rPr>
              <a:t>Sustainable Development</a:t>
            </a:r>
            <a:r>
              <a:rPr lang="en-US" b="1" dirty="0" smtClean="0">
                <a:latin typeface="Garamond" charset="0"/>
              </a:rPr>
              <a:t>” – Yes; “</a:t>
            </a:r>
            <a:r>
              <a:rPr lang="en-US" b="1" dirty="0">
                <a:latin typeface="Garamond" charset="0"/>
              </a:rPr>
              <a:t>Sustainable Poverty</a:t>
            </a:r>
            <a:r>
              <a:rPr lang="en-US" b="1" dirty="0" smtClean="0">
                <a:latin typeface="Garamond" charset="0"/>
              </a:rPr>
              <a:t>” - No Longer Acceptable  </a:t>
            </a:r>
          </a:p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Cooperation and Equity Under MRC or Other International Framework for Regional Harmony</a:t>
            </a:r>
          </a:p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Political Will Essential</a:t>
            </a:r>
          </a:p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What Goes Around Comes Around—Every Country Has a Stake </a:t>
            </a:r>
          </a:p>
          <a:p>
            <a:pPr eaLnBrk="1" hangingPunct="1">
              <a:buFont typeface="Wingdings" charset="2"/>
              <a:buChar char="§"/>
            </a:pPr>
            <a:endParaRPr lang="en-US" sz="2400" b="1" dirty="0" smtClean="0"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1440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6" name="Photo Editor Photo" r:id="rId4" imgW="6095238" imgH="4067743" progId="">
                  <p:embed/>
                </p:oleObj>
              </mc:Choice>
              <mc:Fallback>
                <p:oleObj name="Photo Editor Photo" r:id="rId4" imgW="6095238" imgH="406774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7338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rcronin@stimson.org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zdubel@stimson.org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sz="32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43379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8600" y="1066800"/>
            <a:ext cx="3886200" cy="434340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+mn-ea"/>
                <a:cs typeface="+mn-cs"/>
              </a:rPr>
              <a:t> Mekong River Tibet to South China Sea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  <a:ea typeface="+mn-ea"/>
              <a:cs typeface="+mn-cs"/>
            </a:endParaRPr>
          </a:p>
        </p:txBody>
      </p:sp>
      <p:sp>
        <p:nvSpPr>
          <p:cNvPr id="3077" name="Rectangle 2"/>
          <p:cNvSpPr>
            <a:spLocks noChangeArrowheads="1"/>
          </p:cNvSpPr>
          <p:nvPr/>
        </p:nvSpPr>
        <p:spPr bwMode="auto">
          <a:xfrm>
            <a:off x="838200" y="4188736"/>
            <a:ext cx="2971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r>
              <a:rPr lang="en-US" sz="1200" b="1" dirty="0">
                <a:latin typeface="Garamond" charset="0"/>
              </a:rPr>
              <a:t>Source: </a:t>
            </a:r>
            <a:endParaRPr lang="en-US" sz="1200" b="1" dirty="0" smtClean="0">
              <a:latin typeface="Garamond" charset="0"/>
            </a:endParaRPr>
          </a:p>
          <a:p>
            <a:r>
              <a:rPr lang="en-US" sz="1200" b="1" dirty="0" smtClean="0">
                <a:latin typeface="Garamond" charset="0"/>
              </a:rPr>
              <a:t>UNESCO and Mekong River Commission</a:t>
            </a:r>
          </a:p>
        </p:txBody>
      </p:sp>
      <p:pic>
        <p:nvPicPr>
          <p:cNvPr id="50178" name="Picture 2" descr="The Mekong river bas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44197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391850"/>
              </p:ext>
            </p:extLst>
          </p:nvPr>
        </p:nvGraphicFramePr>
        <p:xfrm>
          <a:off x="0" y="0"/>
          <a:ext cx="91440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Photo Editor Photo" r:id="rId3" imgW="6095238" imgH="4571429" progId="">
                  <p:embed/>
                </p:oleObj>
              </mc:Choice>
              <mc:Fallback>
                <p:oleObj name="Photo Editor Photo" r:id="rId3" imgW="6095238" imgH="457142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-34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625" y="228600"/>
            <a:ext cx="4572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8600" y="1066800"/>
            <a:ext cx="3886200" cy="434340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+mn-ea"/>
                <a:cs typeface="+mn-cs"/>
              </a:rPr>
              <a:t> Lower Mekong</a:t>
            </a:r>
          </a:p>
          <a:p>
            <a:pPr algn="ctr">
              <a:defRPr/>
            </a:pPr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+mn-ea"/>
                <a:cs typeface="+mn-cs"/>
              </a:rPr>
              <a:t>Basin (South of China Border)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  <a:ea typeface="+mn-ea"/>
              <a:cs typeface="+mn-cs"/>
            </a:endParaRPr>
          </a:p>
        </p:txBody>
      </p:sp>
      <p:sp>
        <p:nvSpPr>
          <p:cNvPr id="3077" name="Rectangle 2"/>
          <p:cNvSpPr>
            <a:spLocks noChangeArrowheads="1"/>
          </p:cNvSpPr>
          <p:nvPr/>
        </p:nvSpPr>
        <p:spPr bwMode="auto">
          <a:xfrm>
            <a:off x="609600" y="3962400"/>
            <a:ext cx="32893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r>
              <a:rPr lang="en-US" sz="1200" b="1" dirty="0">
                <a:latin typeface="Garamond" charset="0"/>
              </a:rPr>
              <a:t>Source: </a:t>
            </a:r>
          </a:p>
          <a:p>
            <a:r>
              <a:rPr lang="en-US" sz="1200" b="1" dirty="0" smtClean="0">
                <a:latin typeface="Garamond" charset="0"/>
              </a:rPr>
              <a:t>Mekong River Commission, 1999</a:t>
            </a:r>
            <a:endParaRPr lang="en-US" sz="1200" b="1" dirty="0"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1440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Photo Editor Photo" r:id="rId4" imgW="6095238" imgH="4571429" progId="">
                  <p:embed/>
                </p:oleObj>
              </mc:Choice>
              <mc:Fallback>
                <p:oleObj name="Photo Editor Photo" r:id="rId4" imgW="6095238" imgH="457142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70000" contrast="-34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68363"/>
          </a:xfrm>
        </p:spPr>
        <p:txBody>
          <a:bodyPr/>
          <a:lstStyle/>
          <a:p>
            <a:pPr eaLnBrk="1" hangingPunct="1">
              <a:buSzPct val="100000"/>
              <a:defRPr/>
            </a:pPr>
            <a:r>
              <a:rPr lang="en-US" dirty="0" smtClean="0">
                <a:latin typeface="Garamond"/>
                <a:ea typeface="+mj-ea"/>
                <a:cs typeface="Garamond"/>
              </a:rPr>
              <a:t>Mekong Characteristics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914400"/>
            <a:ext cx="7848600" cy="4419600"/>
          </a:xfrm>
        </p:spPr>
        <p:txBody>
          <a:bodyPr/>
          <a:lstStyle/>
          <a:p>
            <a:pPr eaLnBrk="1" hangingPunct="1">
              <a:buFont typeface="Wingdings" charset="2"/>
              <a:buChar char="§"/>
            </a:pPr>
            <a:r>
              <a:rPr lang="en-US" b="1" dirty="0">
                <a:latin typeface="Garamond" charset="0"/>
              </a:rPr>
              <a:t>4,900 </a:t>
            </a:r>
            <a:r>
              <a:rPr lang="en-US" b="1" dirty="0" smtClean="0">
                <a:latin typeface="Garamond" charset="0"/>
              </a:rPr>
              <a:t>km River Shared </a:t>
            </a:r>
            <a:r>
              <a:rPr lang="en-US" b="1" dirty="0">
                <a:latin typeface="Garamond" charset="0"/>
              </a:rPr>
              <a:t>by </a:t>
            </a:r>
            <a:r>
              <a:rPr lang="en-US" b="1" dirty="0" smtClean="0">
                <a:latin typeface="Garamond" charset="0"/>
              </a:rPr>
              <a:t>China and Five Southeast Asian Countries </a:t>
            </a:r>
            <a:r>
              <a:rPr lang="en-US" sz="1800" b="1" dirty="0" smtClean="0">
                <a:latin typeface="Garamond" charset="0"/>
              </a:rPr>
              <a:t>(MRC--Estimates Vary)</a:t>
            </a:r>
          </a:p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Rises in Tibet, China Controls Upper Half </a:t>
            </a:r>
          </a:p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Ecology Adapted to Extremes of Wet and Dry, Monsoon “Flood Pulse” </a:t>
            </a:r>
          </a:p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Main Source of Food </a:t>
            </a:r>
            <a:r>
              <a:rPr lang="en-US" b="1" dirty="0">
                <a:latin typeface="Garamond" charset="0"/>
              </a:rPr>
              <a:t>Security and </a:t>
            </a:r>
            <a:r>
              <a:rPr lang="en-US" b="1" dirty="0" smtClean="0">
                <a:latin typeface="Garamond" charset="0"/>
              </a:rPr>
              <a:t>Livelihoods for Millions, Mainly in Lower Half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Cambodia—60-80 Percent of Total Animal Protein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Vietnam’s Mekong Delta—50% of Rice Crop, 16% of GDP</a:t>
            </a:r>
          </a:p>
          <a:p>
            <a:pPr lvl="1" eaLnBrk="1" hangingPunct="1">
              <a:buFont typeface="Wingdings" charset="2"/>
              <a:buChar char="§"/>
            </a:pPr>
            <a:endParaRPr lang="en-US" b="1" dirty="0" smtClean="0">
              <a:latin typeface="Garamond" charset="0"/>
            </a:endParaRPr>
          </a:p>
          <a:p>
            <a:pPr lvl="1" eaLnBrk="1" hangingPunct="1">
              <a:buFont typeface="Wingdings" charset="2"/>
              <a:buChar char="§"/>
            </a:pPr>
            <a:endParaRPr lang="en-US" b="1" dirty="0" smtClean="0">
              <a:latin typeface="Garamond" charset="0"/>
            </a:endParaRPr>
          </a:p>
          <a:p>
            <a:pPr eaLnBrk="1" hangingPunct="1">
              <a:buFont typeface="Wingdings" charset="2"/>
              <a:buChar char="§"/>
            </a:pPr>
            <a:endParaRPr lang="en-US" sz="2400" b="1" dirty="0" smtClean="0">
              <a:latin typeface="Garamond" charset="0"/>
            </a:endParaRPr>
          </a:p>
          <a:p>
            <a:pPr lvl="3" eaLnBrk="1" hangingPunct="1">
              <a:buFontTx/>
              <a:buNone/>
            </a:pPr>
            <a:endParaRPr lang="en-US" sz="1600" b="1" dirty="0">
              <a:latin typeface="Garamond" charset="0"/>
            </a:endParaRPr>
          </a:p>
          <a:p>
            <a:pPr lvl="3" eaLnBrk="1" hangingPunct="1">
              <a:buFont typeface="Wingdings" charset="2"/>
              <a:buChar char="§"/>
            </a:pPr>
            <a:endParaRPr lang="en-US" sz="1600" b="1" dirty="0"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1440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2" name="Photo Editor Photo" r:id="rId4" imgW="6095238" imgH="4571429" progId="">
                  <p:embed/>
                </p:oleObj>
              </mc:Choice>
              <mc:Fallback>
                <p:oleObj name="Photo Editor Photo" r:id="rId4" imgW="6095238" imgH="457142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70000" contrast="-34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pPr eaLnBrk="1" hangingPunct="1">
              <a:buSzPct val="100000"/>
              <a:defRPr/>
            </a:pPr>
            <a:r>
              <a:rPr lang="en-US" dirty="0" smtClean="0">
                <a:latin typeface="Garamond"/>
                <a:ea typeface="+mj-ea"/>
                <a:cs typeface="Garamond"/>
              </a:rPr>
              <a:t>Old Dreams, New Dangers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914400"/>
            <a:ext cx="7848600" cy="4343400"/>
          </a:xfrm>
        </p:spPr>
        <p:txBody>
          <a:bodyPr/>
          <a:lstStyle/>
          <a:p>
            <a:pPr eaLnBrk="1" hangingPunct="1">
              <a:buFont typeface="Wingdings" charset="2"/>
              <a:buChar char="§"/>
            </a:pPr>
            <a:r>
              <a:rPr lang="en-US" sz="2400" b="1" dirty="0" smtClean="0">
                <a:latin typeface="Garamond" charset="0"/>
              </a:rPr>
              <a:t>Old Dreams—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“River Road to China” (France)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“Mekong Committee” (Cold War Era Plan for a Giant TVA Project to Stave off Communism)</a:t>
            </a:r>
          </a:p>
          <a:p>
            <a:pPr eaLnBrk="1" hangingPunct="1">
              <a:buFont typeface="Wingdings" charset="2"/>
              <a:buChar char="§"/>
            </a:pPr>
            <a:r>
              <a:rPr lang="en-US" sz="2400" b="1" dirty="0" smtClean="0">
                <a:latin typeface="Garamond" charset="0"/>
              </a:rPr>
              <a:t>New Dangers—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Unavoidable Water-Food Security-Energy Tradeoffs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sz="2400" b="1" dirty="0" smtClean="0">
                <a:latin typeface="Garamond" charset="0"/>
              </a:rPr>
              <a:t>Climate Change</a:t>
            </a:r>
          </a:p>
          <a:p>
            <a:pPr eaLnBrk="1" hangingPunct="1">
              <a:buFont typeface="Wingdings" charset="2"/>
              <a:buChar char="§"/>
            </a:pPr>
            <a:r>
              <a:rPr lang="en-US" sz="2400" b="1" dirty="0" smtClean="0">
                <a:latin typeface="Garamond" charset="0"/>
              </a:rPr>
              <a:t>Development of Transboundary River Threatens Regional </a:t>
            </a:r>
            <a:r>
              <a:rPr lang="en-US" sz="2400" b="1" dirty="0">
                <a:latin typeface="Garamond" charset="0"/>
              </a:rPr>
              <a:t>Peace and </a:t>
            </a:r>
            <a:r>
              <a:rPr lang="en-US" sz="2400" b="1" dirty="0" smtClean="0">
                <a:latin typeface="Garamond" charset="0"/>
              </a:rPr>
              <a:t>Stability</a:t>
            </a:r>
          </a:p>
          <a:p>
            <a:pPr eaLnBrk="1" hangingPunct="1">
              <a:buFont typeface="Wingdings" charset="2"/>
              <a:buChar char="§"/>
            </a:pPr>
            <a:r>
              <a:rPr lang="en-US" sz="2400" b="1" dirty="0" smtClean="0">
                <a:latin typeface="Garamond" charset="0"/>
              </a:rPr>
              <a:t>Uncoordinated commercial </a:t>
            </a:r>
            <a:r>
              <a:rPr lang="en-US" sz="2400" b="1" dirty="0">
                <a:latin typeface="Garamond" charset="0"/>
              </a:rPr>
              <a:t>o</a:t>
            </a:r>
            <a:r>
              <a:rPr lang="en-US" sz="2400" b="1" dirty="0" smtClean="0">
                <a:latin typeface="Garamond" charset="0"/>
              </a:rPr>
              <a:t>pportunity projects </a:t>
            </a:r>
            <a:r>
              <a:rPr lang="en-US" sz="2400" b="1" dirty="0">
                <a:latin typeface="Garamond" charset="0"/>
              </a:rPr>
              <a:t>for up to 11 Dams on Lao, Lao-Thai and Cambodian Stretches of Mainstream</a:t>
            </a:r>
          </a:p>
          <a:p>
            <a:pPr eaLnBrk="1" hangingPunct="1">
              <a:buFont typeface="Wingdings" charset="2"/>
              <a:buChar char="§"/>
            </a:pPr>
            <a:endParaRPr lang="en-US" sz="2400" b="1" dirty="0" smtClean="0">
              <a:latin typeface="Garamond" charset="0"/>
            </a:endParaRPr>
          </a:p>
          <a:p>
            <a:pPr eaLnBrk="1" hangingPunct="1">
              <a:buFont typeface="Wingdings" charset="2"/>
              <a:buChar char="§"/>
            </a:pPr>
            <a:endParaRPr lang="en-US" sz="2400" b="1" dirty="0" smtClean="0">
              <a:latin typeface="Garamond" charset="0"/>
            </a:endParaRPr>
          </a:p>
          <a:p>
            <a:pPr lvl="3" eaLnBrk="1" hangingPunct="1">
              <a:buFontTx/>
              <a:buNone/>
            </a:pPr>
            <a:endParaRPr lang="en-US" sz="1600" b="1" dirty="0">
              <a:latin typeface="Garamond" charset="0"/>
            </a:endParaRPr>
          </a:p>
          <a:p>
            <a:pPr lvl="3" eaLnBrk="1" hangingPunct="1">
              <a:buFont typeface="Wingdings" charset="2"/>
              <a:buChar char="§"/>
            </a:pPr>
            <a:endParaRPr lang="en-US" sz="1600" b="1" dirty="0"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837164"/>
              </p:ext>
            </p:extLst>
          </p:nvPr>
        </p:nvGraphicFramePr>
        <p:xfrm>
          <a:off x="0" y="0"/>
          <a:ext cx="91440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Photo Editor Photo" r:id="rId4" imgW="6095238" imgH="4571429" progId="">
                  <p:embed/>
                </p:oleObj>
              </mc:Choice>
              <mc:Fallback>
                <p:oleObj name="Photo Editor Photo" r:id="rId4" imgW="6095238" imgH="4571429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70000" contrast="-34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3933825" y="104775"/>
            <a:ext cx="3733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ＭＳ Ｐゴシック" pitchFamily="34" charset="-128"/>
                <a:cs typeface="+mn-cs"/>
              </a:rPr>
              <a:t>Xayaburi</a:t>
            </a:r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ＭＳ Ｐゴシック" pitchFamily="34" charset="-128"/>
                <a:cs typeface="+mn-cs"/>
              </a:rPr>
              <a:t> Dam</a:t>
            </a:r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650" y="0"/>
            <a:ext cx="37655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http://farm8.staticflickr.com/7353/8762181792_bd2e34cca6_z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52725" y="881063"/>
            <a:ext cx="60960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ft Arrow 6"/>
          <p:cNvSpPr/>
          <p:nvPr/>
        </p:nvSpPr>
        <p:spPr>
          <a:xfrm rot="806917">
            <a:off x="931863" y="784225"/>
            <a:ext cx="1547812" cy="427038"/>
          </a:xfrm>
          <a:prstGeom prst="leftArrow">
            <a:avLst/>
          </a:prstGeom>
          <a:solidFill>
            <a:srgbClr val="66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933825" y="104775"/>
            <a:ext cx="3733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ＭＳ Ｐゴシック" pitchFamily="34" charset="-128"/>
                <a:cs typeface="+mn-cs"/>
              </a:rPr>
              <a:t>Xiaowan</a:t>
            </a:r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ＭＳ Ｐゴシック" pitchFamily="34" charset="-128"/>
                <a:cs typeface="+mn-cs"/>
              </a:rPr>
              <a:t> Dam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3933825" y="104775"/>
            <a:ext cx="4305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ＭＳ Ｐゴシック" pitchFamily="34" charset="-128"/>
                <a:cs typeface="+mn-cs"/>
              </a:rPr>
              <a:t>Don </a:t>
            </a:r>
            <a:r>
              <a:rPr lang="en-US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ＭＳ Ｐゴシック" pitchFamily="34" charset="-128"/>
                <a:cs typeface="+mn-cs"/>
              </a:rPr>
              <a:t>Sahong </a:t>
            </a:r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ＭＳ Ｐゴシック" pitchFamily="34" charset="-128"/>
                <a:cs typeface="+mn-cs"/>
              </a:rPr>
              <a:t>Site</a:t>
            </a:r>
          </a:p>
        </p:txBody>
      </p:sp>
      <p:sp>
        <p:nvSpPr>
          <p:cNvPr id="14" name="Left Arrow 13"/>
          <p:cNvSpPr/>
          <p:nvPr/>
        </p:nvSpPr>
        <p:spPr>
          <a:xfrm rot="21412129">
            <a:off x="1552575" y="2216150"/>
            <a:ext cx="1114425" cy="428625"/>
          </a:xfrm>
          <a:prstGeom prst="leftArrow">
            <a:avLst/>
          </a:prstGeom>
          <a:solidFill>
            <a:srgbClr val="66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3086" name="Picture 14" descr="http://www.internationalrivers.org/files/styles/600-height/public/images/blog_entry/Kirk%20Herbertson/xayaburi_construction_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52725" y="900113"/>
            <a:ext cx="60960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Left Arrow 19"/>
          <p:cNvSpPr/>
          <p:nvPr/>
        </p:nvSpPr>
        <p:spPr>
          <a:xfrm rot="21412129">
            <a:off x="2641600" y="3687763"/>
            <a:ext cx="546100" cy="428625"/>
          </a:xfrm>
          <a:prstGeom prst="leftArrow">
            <a:avLst/>
          </a:prstGeom>
          <a:solidFill>
            <a:srgbClr val="66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52787" y="1211549"/>
            <a:ext cx="5667375" cy="374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314450" y="5808663"/>
            <a:ext cx="6096000" cy="106680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1600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+mn-ea"/>
                <a:cs typeface="+mn-cs"/>
              </a:rPr>
              <a:t>Photo Source: International Rivers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7" grpId="0" animBg="1"/>
      <p:bldP spid="7" grpId="1" animBg="1"/>
      <p:bldP spid="12" grpId="0"/>
      <p:bldP spid="12" grpId="1"/>
      <p:bldP spid="18" grpId="0"/>
      <p:bldP spid="18" grpId="1"/>
      <p:bldP spid="14" grpId="0" animBg="1"/>
      <p:bldP spid="14" grpId="1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1440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1" name="Photo Editor Photo" r:id="rId4" imgW="6095238" imgH="4571429" progId="">
                  <p:embed/>
                </p:oleObj>
              </mc:Choice>
              <mc:Fallback>
                <p:oleObj name="Photo Editor Photo" r:id="rId4" imgW="6095238" imgH="457142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70000" contrast="-34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1"/>
            <a:ext cx="8229600" cy="641412"/>
          </a:xfrm>
        </p:spPr>
        <p:txBody>
          <a:bodyPr/>
          <a:lstStyle/>
          <a:p>
            <a:pPr eaLnBrk="1" hangingPunct="1">
              <a:buSzPct val="100000"/>
              <a:defRPr/>
            </a:pPr>
            <a:r>
              <a:rPr lang="en-US" dirty="0" smtClean="0">
                <a:latin typeface="Garamond"/>
                <a:ea typeface="+mj-ea"/>
                <a:cs typeface="Garamond"/>
              </a:rPr>
              <a:t>The China Factor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914400"/>
            <a:ext cx="7848600" cy="4495800"/>
          </a:xfrm>
        </p:spPr>
        <p:txBody>
          <a:bodyPr/>
          <a:lstStyle/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Controls Upper Half of the River in Tibet and Yunnan, Which it Calls the </a:t>
            </a:r>
            <a:r>
              <a:rPr lang="en-US" b="1" dirty="0" err="1" smtClean="0">
                <a:latin typeface="Garamond"/>
                <a:cs typeface="Garamond"/>
              </a:rPr>
              <a:t>Láncāng</a:t>
            </a:r>
            <a:r>
              <a:rPr lang="en-US" b="1" dirty="0" smtClean="0">
                <a:latin typeface="Garamond"/>
                <a:cs typeface="Garamond"/>
              </a:rPr>
              <a:t> </a:t>
            </a:r>
            <a:r>
              <a:rPr lang="en-US" b="1" dirty="0" err="1" smtClean="0">
                <a:latin typeface="Garamond"/>
                <a:cs typeface="Garamond"/>
              </a:rPr>
              <a:t>Jiāng</a:t>
            </a:r>
            <a:r>
              <a:rPr lang="en-US" b="1" dirty="0" smtClean="0">
                <a:latin typeface="Garamond"/>
                <a:cs typeface="Garamond"/>
              </a:rPr>
              <a:t> ("Turbulent River”)</a:t>
            </a:r>
          </a:p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/>
                <a:cs typeface="Garamond"/>
              </a:rPr>
              <a:t>Treats as a National River with No Obligation to Downstream Neighbors</a:t>
            </a:r>
          </a:p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/>
                <a:cs typeface="Garamond"/>
              </a:rPr>
              <a:t>Hydro Potential Comparable to Three Gorges</a:t>
            </a:r>
          </a:p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 charset="0"/>
              </a:rPr>
              <a:t>Massive Reservoirs Enabler of Lower Mekong Projects by Regulating River Flow Between Seasons</a:t>
            </a:r>
          </a:p>
          <a:p>
            <a:pPr eaLnBrk="1" hangingPunct="1">
              <a:buFont typeface="Wingdings" charset="2"/>
              <a:buChar char="§"/>
            </a:pPr>
            <a:endParaRPr lang="en-US" b="1" dirty="0" smtClean="0">
              <a:latin typeface="Garamond"/>
              <a:cs typeface="Garamond"/>
            </a:endParaRPr>
          </a:p>
          <a:p>
            <a:pPr eaLnBrk="1" hangingPunct="1">
              <a:buFont typeface="Wingdings" charset="2"/>
              <a:buChar char="§"/>
            </a:pPr>
            <a:endParaRPr lang="en-US" sz="2400" b="1" dirty="0" smtClean="0">
              <a:latin typeface="Garamond" charset="0"/>
            </a:endParaRPr>
          </a:p>
          <a:p>
            <a:pPr eaLnBrk="1" hangingPunct="1">
              <a:buFont typeface="Wingdings" charset="2"/>
              <a:buChar char="§"/>
            </a:pPr>
            <a:endParaRPr lang="en-US" sz="2400" b="1" dirty="0" smtClean="0">
              <a:latin typeface="Garamond" charset="0"/>
            </a:endParaRPr>
          </a:p>
          <a:p>
            <a:pPr lvl="3" eaLnBrk="1" hangingPunct="1">
              <a:buFontTx/>
              <a:buNone/>
            </a:pPr>
            <a:endParaRPr lang="en-US" sz="1600" b="1" dirty="0">
              <a:latin typeface="Garamond" charset="0"/>
            </a:endParaRPr>
          </a:p>
          <a:p>
            <a:pPr lvl="3" eaLnBrk="1" hangingPunct="1">
              <a:buFont typeface="Wingdings" charset="2"/>
              <a:buChar char="§"/>
            </a:pPr>
            <a:endParaRPr lang="en-US" sz="1600" b="1" dirty="0"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1440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7" name="Photo Editor Photo" r:id="rId4" imgW="6095238" imgH="4571429" progId="">
                  <p:embed/>
                </p:oleObj>
              </mc:Choice>
              <mc:Fallback>
                <p:oleObj name="Photo Editor Photo" r:id="rId4" imgW="6095238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70000" contrast="-34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1"/>
            <a:ext cx="8229600" cy="457199"/>
          </a:xfrm>
        </p:spPr>
        <p:txBody>
          <a:bodyPr/>
          <a:lstStyle/>
          <a:p>
            <a:pPr eaLnBrk="1" hangingPunct="1">
              <a:buSzPct val="100000"/>
              <a:defRPr/>
            </a:pPr>
            <a:r>
              <a:rPr lang="en-US" dirty="0" smtClean="0">
                <a:latin typeface="Garamond"/>
                <a:ea typeface="+mj-ea"/>
                <a:cs typeface="Garamond"/>
              </a:rPr>
              <a:t>Lower Mekong Basin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685800"/>
            <a:ext cx="7848600" cy="4724400"/>
          </a:xfrm>
        </p:spPr>
        <p:txBody>
          <a:bodyPr/>
          <a:lstStyle/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/>
                <a:cs typeface="Garamond"/>
              </a:rPr>
              <a:t>1995 Treaty Established 4-Country Mekong River Commission (MRC)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b="1" dirty="0" smtClean="0">
                <a:latin typeface="Garamond"/>
                <a:cs typeface="Garamond"/>
              </a:rPr>
              <a:t>Cambodia, Laos, Thailand and Vietnam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b="1" dirty="0" smtClean="0">
                <a:latin typeface="Garamond"/>
                <a:cs typeface="Garamond"/>
              </a:rPr>
              <a:t>Myanmar, China “Observers”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b="1" dirty="0" smtClean="0">
                <a:latin typeface="Garamond"/>
                <a:cs typeface="Garamond"/>
              </a:rPr>
              <a:t>Procedures for Notification, Prior Consultation and Agreement on Mainstream Dams, but No Veto) </a:t>
            </a:r>
          </a:p>
          <a:p>
            <a:pPr eaLnBrk="1" hangingPunct="1">
              <a:buFont typeface="Wingdings" charset="2"/>
              <a:buChar char="§"/>
            </a:pPr>
            <a:r>
              <a:rPr lang="en-US" b="1" dirty="0" smtClean="0">
                <a:latin typeface="Garamond"/>
                <a:cs typeface="Garamond"/>
              </a:rPr>
              <a:t>11 Dams Under Construction, Planning or Active Feasibility Studies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b="1" dirty="0" smtClean="0">
                <a:latin typeface="Garamond"/>
                <a:cs typeface="Garamond"/>
              </a:rPr>
              <a:t>Laos (7, 1st Now Under Construction at </a:t>
            </a:r>
            <a:r>
              <a:rPr lang="en-US" b="1" dirty="0" err="1" smtClean="0">
                <a:latin typeface="Garamond"/>
                <a:cs typeface="Garamond"/>
              </a:rPr>
              <a:t>Xayburi</a:t>
            </a:r>
            <a:r>
              <a:rPr lang="en-US" b="1" dirty="0" smtClean="0">
                <a:latin typeface="Garamond"/>
                <a:cs typeface="Garamond"/>
              </a:rPr>
              <a:t>)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b="1" dirty="0" smtClean="0">
                <a:latin typeface="Garamond"/>
                <a:cs typeface="Garamond"/>
              </a:rPr>
              <a:t>Lao-Thai (2 on Shared Section of River)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b="1" dirty="0" smtClean="0">
                <a:latin typeface="Garamond"/>
                <a:cs typeface="Garamond"/>
              </a:rPr>
              <a:t>Cambodia (2)</a:t>
            </a:r>
          </a:p>
          <a:p>
            <a:pPr eaLnBrk="1" hangingPunct="1">
              <a:buFont typeface="Wingdings" charset="2"/>
              <a:buChar char="§"/>
            </a:pPr>
            <a:endParaRPr lang="en-US" sz="2400" b="1" dirty="0" smtClean="0">
              <a:latin typeface="Garamond" charset="0"/>
            </a:endParaRPr>
          </a:p>
          <a:p>
            <a:pPr eaLnBrk="1" hangingPunct="1">
              <a:buFont typeface="Wingdings" charset="2"/>
              <a:buChar char="§"/>
            </a:pPr>
            <a:endParaRPr lang="en-US" sz="2400" b="1" dirty="0" smtClean="0">
              <a:latin typeface="Garamond" charset="0"/>
            </a:endParaRPr>
          </a:p>
          <a:p>
            <a:pPr lvl="3" eaLnBrk="1" hangingPunct="1">
              <a:buFontTx/>
              <a:buNone/>
            </a:pPr>
            <a:endParaRPr lang="en-US" sz="1600" b="1" dirty="0">
              <a:latin typeface="Garamond" charset="0"/>
            </a:endParaRPr>
          </a:p>
          <a:p>
            <a:pPr lvl="3" eaLnBrk="1" hangingPunct="1">
              <a:buFont typeface="Wingdings" charset="2"/>
              <a:buChar char="§"/>
            </a:pPr>
            <a:endParaRPr lang="en-US" sz="1600" b="1" dirty="0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560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2044064"/>
              </p:ext>
            </p:extLst>
          </p:nvPr>
        </p:nvGraphicFramePr>
        <p:xfrm>
          <a:off x="0" y="740"/>
          <a:ext cx="91440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Photo Editor Photo" r:id="rId3" imgW="6095238" imgH="4571429" progId="">
                  <p:embed/>
                </p:oleObj>
              </mc:Choice>
              <mc:Fallback>
                <p:oleObj name="Photo Editor Photo" r:id="rId3" imgW="6095238" imgH="457142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-34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40"/>
                        <a:ext cx="91440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9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9476" y="381000"/>
            <a:ext cx="696092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31938" y="4572000"/>
            <a:ext cx="6096000" cy="106680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+mn-ea"/>
                <a:cs typeface="+mn-cs"/>
              </a:rPr>
              <a:t>Proposed Projects in Yunnan and the Lower Mekong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314450" y="5808663"/>
            <a:ext cx="6096000" cy="106680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1600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+mn-ea"/>
                <a:cs typeface="+mn-cs"/>
              </a:rPr>
              <a:t>Source: MRC SEA of Mekong Hydropower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7016</TotalTime>
  <Words>811</Words>
  <Application>Microsoft Macintosh PowerPoint</Application>
  <PresentationFormat>On-screen Show (4:3)</PresentationFormat>
  <Paragraphs>116</Paragraphs>
  <Slides>18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Default Design</vt:lpstr>
      <vt:lpstr>Photo Editor Photo</vt:lpstr>
      <vt:lpstr>PowerPoint Presentation</vt:lpstr>
      <vt:lpstr>PowerPoint Presentation</vt:lpstr>
      <vt:lpstr>PowerPoint Presentation</vt:lpstr>
      <vt:lpstr>Mekong Characteristics</vt:lpstr>
      <vt:lpstr>Old Dreams, New Dangers</vt:lpstr>
      <vt:lpstr>PowerPoint Presentation</vt:lpstr>
      <vt:lpstr>The China Factor</vt:lpstr>
      <vt:lpstr>Lower Mekong Basin</vt:lpstr>
      <vt:lpstr>PowerPoint Presentation</vt:lpstr>
      <vt:lpstr>High Risks and Uncertainties</vt:lpstr>
      <vt:lpstr>Example of Risks: Laos’ Xayaburi Dam</vt:lpstr>
      <vt:lpstr>The Xayaburi Dam Site (October 2012)</vt:lpstr>
      <vt:lpstr>PowerPoint Presentation</vt:lpstr>
      <vt:lpstr>Some Possible Goals</vt:lpstr>
      <vt:lpstr>Political Obstacles to Cooperation </vt:lpstr>
      <vt:lpstr>Last Chance to Avoid Catastrophe</vt:lpstr>
      <vt:lpstr>Concluding Thoughts</vt:lpstr>
      <vt:lpstr>rcronin@stimson.org zdubel@stimson.org</vt:lpstr>
    </vt:vector>
  </TitlesOfParts>
  <Company>The Henry L. Stimson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Brian Finlay</dc:creator>
  <cp:lastModifiedBy>Jorge Espada</cp:lastModifiedBy>
  <cp:revision>170</cp:revision>
  <cp:lastPrinted>2011-12-01T17:14:45Z</cp:lastPrinted>
  <dcterms:created xsi:type="dcterms:W3CDTF">2013-08-06T12:59:43Z</dcterms:created>
  <dcterms:modified xsi:type="dcterms:W3CDTF">2013-08-16T20:25:27Z</dcterms:modified>
</cp:coreProperties>
</file>